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39890E-405E-4B69-9984-B70F9EA87F8B}">
  <a:tblStyle styleId="{3139890E-405E-4B69-9984-B70F9EA87F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5020a0fb7f_1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5020a0fb7f_1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8d5ee17b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8d5ee17b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020a0fb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020a0fb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00b3ca36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500b3ca36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00b3ca3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500b3ca3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5020a0fb7f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5020a0fb7f_1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020a0fb7f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020a0fb7f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8d5ee17b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8d5ee17b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8d5ee17b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8d5ee17b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8d5ee17b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8d5ee17b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8d5ee17b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8d5ee17b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8d5ee17b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8d5ee17b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8d5ee17b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8d5ee17b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500b3ca3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500b3ca3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00b3ca36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500b3ca3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00b3ca36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00b3ca36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020a0fb7f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5020a0fb7f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8d5ee17b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8d5ee17b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8d5ee17b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8d5ee17b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8d5ee17b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8d5ee17b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8d5ee17b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8d5ee17b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8d5ee17b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8d5ee17b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020a0fb7f_1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020a0fb7f_1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8d5ee17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8d5ee17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14.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nicassio.it/daniele/AsciiArtGeneti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Sistemas de Inteligencia Artificial</a:t>
            </a:r>
            <a:endParaRPr/>
          </a:p>
        </p:txBody>
      </p:sp>
      <p:sp>
        <p:nvSpPr>
          <p:cNvPr id="135" name="Google Shape;135;p13"/>
          <p:cNvSpPr txBox="1"/>
          <p:nvPr>
            <p:ph idx="1" type="subTitle"/>
          </p:nvPr>
        </p:nvSpPr>
        <p:spPr>
          <a:xfrm>
            <a:off x="6032500" y="3506575"/>
            <a:ext cx="4039200" cy="12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Integrantes:</a:t>
            </a:r>
            <a:endParaRPr/>
          </a:p>
          <a:p>
            <a:pPr indent="-311150" lvl="0" marL="457200" rtl="0" algn="l">
              <a:spcBef>
                <a:spcPts val="0"/>
              </a:spcBef>
              <a:spcAft>
                <a:spcPts val="0"/>
              </a:spcAft>
              <a:buSzPts val="1300"/>
              <a:buChar char="●"/>
            </a:pPr>
            <a:r>
              <a:rPr lang="es"/>
              <a:t>Joaquin Garcia del Rio</a:t>
            </a:r>
            <a:endParaRPr/>
          </a:p>
          <a:p>
            <a:pPr indent="-311150" lvl="0" marL="457200" rtl="0" algn="l">
              <a:spcBef>
                <a:spcPts val="0"/>
              </a:spcBef>
              <a:spcAft>
                <a:spcPts val="0"/>
              </a:spcAft>
              <a:buSzPts val="1300"/>
              <a:buChar char="●"/>
            </a:pPr>
            <a:r>
              <a:rPr lang="es"/>
              <a:t>German Ariel Martinez</a:t>
            </a:r>
            <a:endParaRPr/>
          </a:p>
          <a:p>
            <a:pPr indent="-311150" lvl="0" marL="457200" rtl="0" algn="l">
              <a:spcBef>
                <a:spcPts val="0"/>
              </a:spcBef>
              <a:spcAft>
                <a:spcPts val="0"/>
              </a:spcAft>
              <a:buSzPts val="1300"/>
              <a:buChar char="●"/>
            </a:pPr>
            <a:r>
              <a:rPr lang="es"/>
              <a:t>Franco Navarro</a:t>
            </a:r>
            <a:endParaRPr/>
          </a:p>
          <a:p>
            <a:pPr indent="-311150" lvl="0" marL="457200" rtl="0" algn="l">
              <a:spcBef>
                <a:spcPts val="0"/>
              </a:spcBef>
              <a:spcAft>
                <a:spcPts val="0"/>
              </a:spcAft>
              <a:buSzPts val="1300"/>
              <a:buChar char="●"/>
            </a:pPr>
            <a:r>
              <a:rPr lang="es"/>
              <a:t>Santiago Preusche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Métricas</a:t>
            </a:r>
            <a:endParaRPr/>
          </a:p>
        </p:txBody>
      </p:sp>
      <p:sp>
        <p:nvSpPr>
          <p:cNvPr id="202" name="Google Shape;202;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A </a:t>
            </a:r>
            <a:r>
              <a:rPr lang="es"/>
              <a:t>continuación</a:t>
            </a:r>
            <a:r>
              <a:rPr lang="es"/>
              <a:t> se </a:t>
            </a:r>
            <a:r>
              <a:rPr lang="es"/>
              <a:t>mostrarán</a:t>
            </a:r>
            <a:r>
              <a:rPr lang="es"/>
              <a:t> las </a:t>
            </a:r>
            <a:r>
              <a:rPr lang="es"/>
              <a:t>métricas</a:t>
            </a:r>
            <a:r>
              <a:rPr lang="es"/>
              <a:t> de la </a:t>
            </a:r>
            <a:r>
              <a:rPr lang="es"/>
              <a:t>implementación</a:t>
            </a:r>
            <a:r>
              <a:rPr lang="es"/>
              <a:t> de este segundo ejercicio. Se generaron 3 corridas distintas, se generaron 3 tableros con las siguientes propiedades:</a:t>
            </a:r>
            <a:endParaRPr/>
          </a:p>
          <a:p>
            <a:pPr indent="-311150" lvl="0" marL="457200" rtl="0" algn="just">
              <a:spcBef>
                <a:spcPts val="1200"/>
              </a:spcBef>
              <a:spcAft>
                <a:spcPts val="0"/>
              </a:spcAft>
              <a:buSzPts val="1300"/>
              <a:buChar char="●"/>
            </a:pPr>
            <a:r>
              <a:rPr b="1" lang="es"/>
              <a:t>Tablero 1: </a:t>
            </a:r>
            <a:r>
              <a:rPr lang="es"/>
              <a:t> 5x5 con 4 colores.</a:t>
            </a:r>
            <a:endParaRPr/>
          </a:p>
          <a:p>
            <a:pPr indent="-311150" lvl="0" marL="457200" rtl="0" algn="just">
              <a:spcBef>
                <a:spcPts val="0"/>
              </a:spcBef>
              <a:spcAft>
                <a:spcPts val="0"/>
              </a:spcAft>
              <a:buSzPts val="1300"/>
              <a:buChar char="●"/>
            </a:pPr>
            <a:r>
              <a:rPr b="1" lang="es"/>
              <a:t>Tablero 2: </a:t>
            </a:r>
            <a:r>
              <a:rPr lang="es"/>
              <a:t> 5x5 con 5 colores.</a:t>
            </a:r>
            <a:endParaRPr/>
          </a:p>
          <a:p>
            <a:pPr indent="-311150" lvl="0" marL="457200" rtl="0" algn="just">
              <a:spcBef>
                <a:spcPts val="0"/>
              </a:spcBef>
              <a:spcAft>
                <a:spcPts val="0"/>
              </a:spcAft>
              <a:buSzPts val="1300"/>
              <a:buChar char="●"/>
            </a:pPr>
            <a:r>
              <a:rPr b="1" lang="es"/>
              <a:t>Tablero 3: </a:t>
            </a:r>
            <a:r>
              <a:rPr lang="es"/>
              <a:t> 7x7 con 4 colores.</a:t>
            </a:r>
            <a:endParaRPr/>
          </a:p>
          <a:p>
            <a:pPr indent="0" lvl="0" marL="0" rtl="0" algn="just">
              <a:spcBef>
                <a:spcPts val="1200"/>
              </a:spcBef>
              <a:spcAft>
                <a:spcPts val="1200"/>
              </a:spcAft>
              <a:buNone/>
            </a:pPr>
            <a:r>
              <a:rPr lang="es"/>
              <a:t>El análisis se realizó tomando en cuenta ambas heurísticas admisibles mencionadas anteriormente.</a:t>
            </a:r>
            <a:endParaRPr/>
          </a:p>
        </p:txBody>
      </p:sp>
      <p:sp>
        <p:nvSpPr>
          <p:cNvPr id="203" name="Google Shape;20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1297500" y="231725"/>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 1A - Heurística 2</a:t>
            </a:r>
            <a:endParaRPr/>
          </a:p>
        </p:txBody>
      </p:sp>
      <p:pic>
        <p:nvPicPr>
          <p:cNvPr id="209" name="Google Shape;209;p23"/>
          <p:cNvPicPr preferRelativeResize="0"/>
          <p:nvPr/>
        </p:nvPicPr>
        <p:blipFill>
          <a:blip r:embed="rId3">
            <a:alphaModFix/>
          </a:blip>
          <a:stretch>
            <a:fillRect/>
          </a:stretch>
        </p:blipFill>
        <p:spPr>
          <a:xfrm>
            <a:off x="1297500" y="993050"/>
            <a:ext cx="3274499" cy="1875775"/>
          </a:xfrm>
          <a:prstGeom prst="rect">
            <a:avLst/>
          </a:prstGeom>
          <a:noFill/>
          <a:ln>
            <a:noFill/>
          </a:ln>
        </p:spPr>
      </p:pic>
      <p:pic>
        <p:nvPicPr>
          <p:cNvPr id="210" name="Google Shape;210;p23"/>
          <p:cNvPicPr preferRelativeResize="0"/>
          <p:nvPr/>
        </p:nvPicPr>
        <p:blipFill>
          <a:blip r:embed="rId4">
            <a:alphaModFix/>
          </a:blip>
          <a:stretch>
            <a:fillRect/>
          </a:stretch>
        </p:blipFill>
        <p:spPr>
          <a:xfrm>
            <a:off x="4802325" y="993050"/>
            <a:ext cx="3274500" cy="1875775"/>
          </a:xfrm>
          <a:prstGeom prst="rect">
            <a:avLst/>
          </a:prstGeom>
          <a:noFill/>
          <a:ln>
            <a:noFill/>
          </a:ln>
        </p:spPr>
      </p:pic>
      <p:pic>
        <p:nvPicPr>
          <p:cNvPr id="211" name="Google Shape;211;p23"/>
          <p:cNvPicPr preferRelativeResize="0"/>
          <p:nvPr/>
        </p:nvPicPr>
        <p:blipFill>
          <a:blip r:embed="rId5">
            <a:alphaModFix/>
          </a:blip>
          <a:stretch>
            <a:fillRect/>
          </a:stretch>
        </p:blipFill>
        <p:spPr>
          <a:xfrm>
            <a:off x="1297500" y="2943455"/>
            <a:ext cx="3274500" cy="1970896"/>
          </a:xfrm>
          <a:prstGeom prst="rect">
            <a:avLst/>
          </a:prstGeom>
          <a:noFill/>
          <a:ln>
            <a:noFill/>
          </a:ln>
        </p:spPr>
      </p:pic>
      <p:pic>
        <p:nvPicPr>
          <p:cNvPr id="212" name="Google Shape;212;p23"/>
          <p:cNvPicPr preferRelativeResize="0"/>
          <p:nvPr/>
        </p:nvPicPr>
        <p:blipFill>
          <a:blip r:embed="rId6">
            <a:alphaModFix/>
          </a:blip>
          <a:stretch>
            <a:fillRect/>
          </a:stretch>
        </p:blipFill>
        <p:spPr>
          <a:xfrm>
            <a:off x="4802325" y="2943975"/>
            <a:ext cx="3274500" cy="1969850"/>
          </a:xfrm>
          <a:prstGeom prst="rect">
            <a:avLst/>
          </a:prstGeom>
          <a:noFill/>
          <a:ln>
            <a:noFill/>
          </a:ln>
        </p:spPr>
      </p:pic>
      <p:sp>
        <p:nvSpPr>
          <p:cNvPr id="213" name="Google Shape;21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1297500" y="1651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1B - Heurística 3</a:t>
            </a:r>
            <a:endParaRPr/>
          </a:p>
        </p:txBody>
      </p:sp>
      <p:pic>
        <p:nvPicPr>
          <p:cNvPr id="219" name="Google Shape;219;p24"/>
          <p:cNvPicPr preferRelativeResize="0"/>
          <p:nvPr/>
        </p:nvPicPr>
        <p:blipFill>
          <a:blip r:embed="rId3">
            <a:alphaModFix/>
          </a:blip>
          <a:stretch>
            <a:fillRect/>
          </a:stretch>
        </p:blipFill>
        <p:spPr>
          <a:xfrm>
            <a:off x="1526100" y="920725"/>
            <a:ext cx="2943599" cy="2008250"/>
          </a:xfrm>
          <a:prstGeom prst="rect">
            <a:avLst/>
          </a:prstGeom>
          <a:noFill/>
          <a:ln>
            <a:noFill/>
          </a:ln>
        </p:spPr>
      </p:pic>
      <p:pic>
        <p:nvPicPr>
          <p:cNvPr id="220" name="Google Shape;220;p24"/>
          <p:cNvPicPr preferRelativeResize="0"/>
          <p:nvPr/>
        </p:nvPicPr>
        <p:blipFill>
          <a:blip r:embed="rId4">
            <a:alphaModFix/>
          </a:blip>
          <a:stretch>
            <a:fillRect/>
          </a:stretch>
        </p:blipFill>
        <p:spPr>
          <a:xfrm>
            <a:off x="4874075" y="945200"/>
            <a:ext cx="2871475" cy="1959300"/>
          </a:xfrm>
          <a:prstGeom prst="rect">
            <a:avLst/>
          </a:prstGeom>
          <a:noFill/>
          <a:ln>
            <a:noFill/>
          </a:ln>
        </p:spPr>
      </p:pic>
      <p:pic>
        <p:nvPicPr>
          <p:cNvPr id="221" name="Google Shape;221;p24"/>
          <p:cNvPicPr preferRelativeResize="0"/>
          <p:nvPr/>
        </p:nvPicPr>
        <p:blipFill>
          <a:blip r:embed="rId5">
            <a:alphaModFix/>
          </a:blip>
          <a:stretch>
            <a:fillRect/>
          </a:stretch>
        </p:blipFill>
        <p:spPr>
          <a:xfrm>
            <a:off x="1526100" y="3012933"/>
            <a:ext cx="2943601" cy="2014067"/>
          </a:xfrm>
          <a:prstGeom prst="rect">
            <a:avLst/>
          </a:prstGeom>
          <a:noFill/>
          <a:ln>
            <a:noFill/>
          </a:ln>
        </p:spPr>
      </p:pic>
      <p:pic>
        <p:nvPicPr>
          <p:cNvPr id="222" name="Google Shape;222;p24"/>
          <p:cNvPicPr preferRelativeResize="0"/>
          <p:nvPr/>
        </p:nvPicPr>
        <p:blipFill>
          <a:blip r:embed="rId6">
            <a:alphaModFix/>
          </a:blip>
          <a:stretch>
            <a:fillRect/>
          </a:stretch>
        </p:blipFill>
        <p:spPr>
          <a:xfrm>
            <a:off x="4874075" y="3047692"/>
            <a:ext cx="2871474" cy="1944532"/>
          </a:xfrm>
          <a:prstGeom prst="rect">
            <a:avLst/>
          </a:prstGeom>
          <a:noFill/>
          <a:ln>
            <a:noFill/>
          </a:ln>
        </p:spPr>
      </p:pic>
      <p:sp>
        <p:nvSpPr>
          <p:cNvPr id="223" name="Google Shape;22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2A - Heurística 2</a:t>
            </a:r>
            <a:endParaRPr/>
          </a:p>
        </p:txBody>
      </p:sp>
      <p:pic>
        <p:nvPicPr>
          <p:cNvPr id="229" name="Google Shape;229;p25"/>
          <p:cNvPicPr preferRelativeResize="0"/>
          <p:nvPr/>
        </p:nvPicPr>
        <p:blipFill>
          <a:blip r:embed="rId3">
            <a:alphaModFix/>
          </a:blip>
          <a:stretch>
            <a:fillRect/>
          </a:stretch>
        </p:blipFill>
        <p:spPr>
          <a:xfrm>
            <a:off x="4776784" y="1153074"/>
            <a:ext cx="2549965" cy="1749800"/>
          </a:xfrm>
          <a:prstGeom prst="rect">
            <a:avLst/>
          </a:prstGeom>
          <a:noFill/>
          <a:ln>
            <a:noFill/>
          </a:ln>
        </p:spPr>
      </p:pic>
      <p:pic>
        <p:nvPicPr>
          <p:cNvPr id="230" name="Google Shape;230;p25"/>
          <p:cNvPicPr preferRelativeResize="0"/>
          <p:nvPr/>
        </p:nvPicPr>
        <p:blipFill>
          <a:blip r:embed="rId4">
            <a:alphaModFix/>
          </a:blip>
          <a:stretch>
            <a:fillRect/>
          </a:stretch>
        </p:blipFill>
        <p:spPr>
          <a:xfrm>
            <a:off x="1819125" y="3060125"/>
            <a:ext cx="2619850" cy="1749800"/>
          </a:xfrm>
          <a:prstGeom prst="rect">
            <a:avLst/>
          </a:prstGeom>
          <a:noFill/>
          <a:ln>
            <a:noFill/>
          </a:ln>
        </p:spPr>
      </p:pic>
      <p:pic>
        <p:nvPicPr>
          <p:cNvPr id="231" name="Google Shape;231;p25"/>
          <p:cNvPicPr preferRelativeResize="0"/>
          <p:nvPr/>
        </p:nvPicPr>
        <p:blipFill>
          <a:blip r:embed="rId5">
            <a:alphaModFix/>
          </a:blip>
          <a:stretch>
            <a:fillRect/>
          </a:stretch>
        </p:blipFill>
        <p:spPr>
          <a:xfrm>
            <a:off x="4776763" y="3068900"/>
            <a:ext cx="2619850" cy="1732251"/>
          </a:xfrm>
          <a:prstGeom prst="rect">
            <a:avLst/>
          </a:prstGeom>
          <a:noFill/>
          <a:ln>
            <a:noFill/>
          </a:ln>
        </p:spPr>
      </p:pic>
      <p:sp>
        <p:nvSpPr>
          <p:cNvPr id="232" name="Google Shape;23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33" name="Google Shape;233;p25"/>
          <p:cNvPicPr preferRelativeResize="0"/>
          <p:nvPr/>
        </p:nvPicPr>
        <p:blipFill>
          <a:blip r:embed="rId6">
            <a:alphaModFix/>
          </a:blip>
          <a:stretch>
            <a:fillRect/>
          </a:stretch>
        </p:blipFill>
        <p:spPr>
          <a:xfrm>
            <a:off x="1799762" y="1090875"/>
            <a:ext cx="2658574" cy="181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2B - Heurística 3</a:t>
            </a:r>
            <a:endParaRPr/>
          </a:p>
        </p:txBody>
      </p:sp>
      <p:pic>
        <p:nvPicPr>
          <p:cNvPr id="239" name="Google Shape;239;p26"/>
          <p:cNvPicPr preferRelativeResize="0"/>
          <p:nvPr/>
        </p:nvPicPr>
        <p:blipFill>
          <a:blip r:embed="rId3">
            <a:alphaModFix/>
          </a:blip>
          <a:stretch>
            <a:fillRect/>
          </a:stretch>
        </p:blipFill>
        <p:spPr>
          <a:xfrm>
            <a:off x="1830900" y="1149700"/>
            <a:ext cx="2851199" cy="1784951"/>
          </a:xfrm>
          <a:prstGeom prst="rect">
            <a:avLst/>
          </a:prstGeom>
          <a:noFill/>
          <a:ln>
            <a:noFill/>
          </a:ln>
        </p:spPr>
      </p:pic>
      <p:pic>
        <p:nvPicPr>
          <p:cNvPr id="240" name="Google Shape;240;p26"/>
          <p:cNvPicPr preferRelativeResize="0"/>
          <p:nvPr/>
        </p:nvPicPr>
        <p:blipFill>
          <a:blip r:embed="rId4">
            <a:alphaModFix/>
          </a:blip>
          <a:stretch>
            <a:fillRect/>
          </a:stretch>
        </p:blipFill>
        <p:spPr>
          <a:xfrm>
            <a:off x="4908900" y="1149700"/>
            <a:ext cx="2775651" cy="1784950"/>
          </a:xfrm>
          <a:prstGeom prst="rect">
            <a:avLst/>
          </a:prstGeom>
          <a:noFill/>
          <a:ln>
            <a:noFill/>
          </a:ln>
        </p:spPr>
      </p:pic>
      <p:pic>
        <p:nvPicPr>
          <p:cNvPr id="241" name="Google Shape;241;p26"/>
          <p:cNvPicPr preferRelativeResize="0"/>
          <p:nvPr/>
        </p:nvPicPr>
        <p:blipFill>
          <a:blip r:embed="rId5">
            <a:alphaModFix/>
          </a:blip>
          <a:stretch>
            <a:fillRect/>
          </a:stretch>
        </p:blipFill>
        <p:spPr>
          <a:xfrm>
            <a:off x="1830906" y="2977700"/>
            <a:ext cx="2851194" cy="1965224"/>
          </a:xfrm>
          <a:prstGeom prst="rect">
            <a:avLst/>
          </a:prstGeom>
          <a:noFill/>
          <a:ln>
            <a:noFill/>
          </a:ln>
        </p:spPr>
      </p:pic>
      <p:pic>
        <p:nvPicPr>
          <p:cNvPr id="242" name="Google Shape;242;p26"/>
          <p:cNvPicPr preferRelativeResize="0"/>
          <p:nvPr/>
        </p:nvPicPr>
        <p:blipFill>
          <a:blip r:embed="rId6">
            <a:alphaModFix/>
          </a:blip>
          <a:stretch>
            <a:fillRect/>
          </a:stretch>
        </p:blipFill>
        <p:spPr>
          <a:xfrm>
            <a:off x="4908900" y="3029150"/>
            <a:ext cx="2775651" cy="1874464"/>
          </a:xfrm>
          <a:prstGeom prst="rect">
            <a:avLst/>
          </a:prstGeom>
          <a:noFill/>
          <a:ln>
            <a:noFill/>
          </a:ln>
        </p:spPr>
      </p:pic>
      <p:sp>
        <p:nvSpPr>
          <p:cNvPr id="243" name="Google Shape;24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3A - Heurística 2</a:t>
            </a:r>
            <a:endParaRPr/>
          </a:p>
        </p:txBody>
      </p:sp>
      <p:pic>
        <p:nvPicPr>
          <p:cNvPr id="249" name="Google Shape;249;p27"/>
          <p:cNvPicPr preferRelativeResize="0"/>
          <p:nvPr/>
        </p:nvPicPr>
        <p:blipFill>
          <a:blip r:embed="rId3">
            <a:alphaModFix/>
          </a:blip>
          <a:stretch>
            <a:fillRect/>
          </a:stretch>
        </p:blipFill>
        <p:spPr>
          <a:xfrm>
            <a:off x="1876175" y="1185225"/>
            <a:ext cx="2690200" cy="1803426"/>
          </a:xfrm>
          <a:prstGeom prst="rect">
            <a:avLst/>
          </a:prstGeom>
          <a:noFill/>
          <a:ln>
            <a:noFill/>
          </a:ln>
        </p:spPr>
      </p:pic>
      <p:pic>
        <p:nvPicPr>
          <p:cNvPr id="250" name="Google Shape;250;p27"/>
          <p:cNvPicPr preferRelativeResize="0"/>
          <p:nvPr/>
        </p:nvPicPr>
        <p:blipFill>
          <a:blip r:embed="rId4">
            <a:alphaModFix/>
          </a:blip>
          <a:stretch>
            <a:fillRect/>
          </a:stretch>
        </p:blipFill>
        <p:spPr>
          <a:xfrm>
            <a:off x="4859625" y="1150700"/>
            <a:ext cx="2687751" cy="1803426"/>
          </a:xfrm>
          <a:prstGeom prst="rect">
            <a:avLst/>
          </a:prstGeom>
          <a:noFill/>
          <a:ln>
            <a:noFill/>
          </a:ln>
        </p:spPr>
      </p:pic>
      <p:pic>
        <p:nvPicPr>
          <p:cNvPr id="251" name="Google Shape;251;p27"/>
          <p:cNvPicPr preferRelativeResize="0"/>
          <p:nvPr/>
        </p:nvPicPr>
        <p:blipFill>
          <a:blip r:embed="rId5">
            <a:alphaModFix/>
          </a:blip>
          <a:stretch>
            <a:fillRect/>
          </a:stretch>
        </p:blipFill>
        <p:spPr>
          <a:xfrm>
            <a:off x="1876187" y="3072900"/>
            <a:ext cx="2690188" cy="1803424"/>
          </a:xfrm>
          <a:prstGeom prst="rect">
            <a:avLst/>
          </a:prstGeom>
          <a:noFill/>
          <a:ln>
            <a:noFill/>
          </a:ln>
        </p:spPr>
      </p:pic>
      <p:pic>
        <p:nvPicPr>
          <p:cNvPr id="252" name="Google Shape;252;p27"/>
          <p:cNvPicPr preferRelativeResize="0"/>
          <p:nvPr/>
        </p:nvPicPr>
        <p:blipFill>
          <a:blip r:embed="rId6">
            <a:alphaModFix/>
          </a:blip>
          <a:stretch>
            <a:fillRect/>
          </a:stretch>
        </p:blipFill>
        <p:spPr>
          <a:xfrm>
            <a:off x="4859618" y="3072900"/>
            <a:ext cx="2687758" cy="1803426"/>
          </a:xfrm>
          <a:prstGeom prst="rect">
            <a:avLst/>
          </a:prstGeom>
          <a:noFill/>
          <a:ln>
            <a:noFill/>
          </a:ln>
        </p:spPr>
      </p:pic>
      <p:sp>
        <p:nvSpPr>
          <p:cNvPr id="253" name="Google Shape;25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3B - Heurística 3</a:t>
            </a:r>
            <a:endParaRPr/>
          </a:p>
        </p:txBody>
      </p:sp>
      <p:sp>
        <p:nvSpPr>
          <p:cNvPr id="259" name="Google Shape;25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60" name="Google Shape;260;p28"/>
          <p:cNvPicPr preferRelativeResize="0"/>
          <p:nvPr/>
        </p:nvPicPr>
        <p:blipFill>
          <a:blip r:embed="rId3">
            <a:alphaModFix/>
          </a:blip>
          <a:stretch>
            <a:fillRect/>
          </a:stretch>
        </p:blipFill>
        <p:spPr>
          <a:xfrm>
            <a:off x="1814125" y="1250700"/>
            <a:ext cx="2670951" cy="1758000"/>
          </a:xfrm>
          <a:prstGeom prst="rect">
            <a:avLst/>
          </a:prstGeom>
          <a:noFill/>
          <a:ln>
            <a:noFill/>
          </a:ln>
        </p:spPr>
      </p:pic>
      <p:pic>
        <p:nvPicPr>
          <p:cNvPr id="261" name="Google Shape;261;p28"/>
          <p:cNvPicPr preferRelativeResize="0"/>
          <p:nvPr/>
        </p:nvPicPr>
        <p:blipFill>
          <a:blip r:embed="rId4">
            <a:alphaModFix/>
          </a:blip>
          <a:stretch>
            <a:fillRect/>
          </a:stretch>
        </p:blipFill>
        <p:spPr>
          <a:xfrm>
            <a:off x="4777408" y="1250700"/>
            <a:ext cx="2580991" cy="1758000"/>
          </a:xfrm>
          <a:prstGeom prst="rect">
            <a:avLst/>
          </a:prstGeom>
          <a:noFill/>
          <a:ln>
            <a:noFill/>
          </a:ln>
        </p:spPr>
      </p:pic>
      <p:pic>
        <p:nvPicPr>
          <p:cNvPr id="262" name="Google Shape;262;p28"/>
          <p:cNvPicPr preferRelativeResize="0"/>
          <p:nvPr/>
        </p:nvPicPr>
        <p:blipFill>
          <a:blip r:embed="rId5">
            <a:alphaModFix/>
          </a:blip>
          <a:stretch>
            <a:fillRect/>
          </a:stretch>
        </p:blipFill>
        <p:spPr>
          <a:xfrm>
            <a:off x="1814125" y="3123000"/>
            <a:ext cx="2670949" cy="1734925"/>
          </a:xfrm>
          <a:prstGeom prst="rect">
            <a:avLst/>
          </a:prstGeom>
          <a:noFill/>
          <a:ln>
            <a:noFill/>
          </a:ln>
        </p:spPr>
      </p:pic>
      <p:pic>
        <p:nvPicPr>
          <p:cNvPr id="263" name="Google Shape;263;p28"/>
          <p:cNvPicPr preferRelativeResize="0"/>
          <p:nvPr/>
        </p:nvPicPr>
        <p:blipFill>
          <a:blip r:embed="rId6">
            <a:alphaModFix/>
          </a:blip>
          <a:stretch>
            <a:fillRect/>
          </a:stretch>
        </p:blipFill>
        <p:spPr>
          <a:xfrm>
            <a:off x="4777400" y="3123000"/>
            <a:ext cx="2581001" cy="17143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es" sz="2600">
                <a:latin typeface="Arial"/>
                <a:ea typeface="Arial"/>
                <a:cs typeface="Arial"/>
                <a:sym typeface="Arial"/>
              </a:rPr>
              <a:t>Lado B</a:t>
            </a:r>
            <a:endParaRPr sz="2600">
              <a:latin typeface="Arial"/>
              <a:ea typeface="Arial"/>
              <a:cs typeface="Arial"/>
              <a:sym typeface="Arial"/>
            </a:endParaRPr>
          </a:p>
          <a:p>
            <a:pPr indent="0" lvl="0" marL="0" rtl="0" algn="ctr">
              <a:lnSpc>
                <a:spcPct val="115000"/>
              </a:lnSpc>
              <a:spcBef>
                <a:spcPts val="300"/>
              </a:spcBef>
              <a:spcAft>
                <a:spcPts val="300"/>
              </a:spcAft>
              <a:buNone/>
            </a:pPr>
            <a:r>
              <a:rPr lang="es" sz="2600">
                <a:latin typeface="Arial"/>
                <a:ea typeface="Arial"/>
                <a:cs typeface="Arial"/>
                <a:sym typeface="Arial"/>
              </a:rPr>
              <a:t>Algoritmos </a:t>
            </a:r>
            <a:r>
              <a:rPr lang="es" sz="2600">
                <a:latin typeface="Arial"/>
                <a:ea typeface="Arial"/>
                <a:cs typeface="Arial"/>
                <a:sym typeface="Arial"/>
              </a:rPr>
              <a:t>Genéticos</a:t>
            </a:r>
            <a:endParaRPr/>
          </a:p>
        </p:txBody>
      </p:sp>
      <p:sp>
        <p:nvSpPr>
          <p:cNvPr id="269" name="Google Shape;26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Ejercicio 1</a:t>
            </a:r>
            <a:endParaRPr/>
          </a:p>
        </p:txBody>
      </p:sp>
      <p:sp>
        <p:nvSpPr>
          <p:cNvPr id="275" name="Google Shape;275;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Pensar (no implementar) cómo implementarían, mediante Algoritmos Genéticos, un programa que tome una imágen cuadrada y trate de representar de la mejor manera posible dicha imágen en un mapa de NxN caracteres ASCII, por ejemplo como se demuestra en la siguiente página </a:t>
            </a:r>
            <a:r>
              <a:rPr lang="es" u="sng">
                <a:solidFill>
                  <a:schemeClr val="hlink"/>
                </a:solidFill>
                <a:hlinkClick r:id="rId3"/>
              </a:rPr>
              <a:t>http://www.nicassio.it/daniele/AsciiArtGenetic/</a:t>
            </a:r>
            <a:endParaRPr/>
          </a:p>
          <a:p>
            <a:pPr indent="0" lvl="0" marL="0" rtl="0" algn="just">
              <a:spcBef>
                <a:spcPts val="1200"/>
              </a:spcBef>
              <a:spcAft>
                <a:spcPts val="0"/>
              </a:spcAft>
              <a:buNone/>
            </a:pPr>
            <a:r>
              <a:rPr lang="es" u="sng"/>
              <a:t>Introducción</a:t>
            </a:r>
            <a:r>
              <a:rPr lang="es"/>
              <a:t>: si un caracter ASCII es de n x n píxeles, ajustamos la imagen original a una resolución de  n*N x n*N y además se pasa a blanco y negro, de esa forma tenemos dos mapas de igual tamaño y resolución. Con esto en mente, definimos:</a:t>
            </a:r>
            <a:endParaRPr/>
          </a:p>
          <a:p>
            <a:pPr indent="-311150" lvl="0" marL="457200" rtl="0" algn="just">
              <a:spcBef>
                <a:spcPts val="1200"/>
              </a:spcBef>
              <a:spcAft>
                <a:spcPts val="0"/>
              </a:spcAft>
              <a:buSzPts val="1300"/>
              <a:buChar char="●"/>
            </a:pPr>
            <a:r>
              <a:rPr lang="es"/>
              <a:t>p: Cantidad de píxeles que coinciden en color (si es blanco o no) con la imagen original.</a:t>
            </a:r>
            <a:endParaRPr/>
          </a:p>
          <a:p>
            <a:pPr indent="-311150" lvl="0" marL="457200" rtl="0" algn="just">
              <a:spcBef>
                <a:spcPts val="0"/>
              </a:spcBef>
              <a:spcAft>
                <a:spcPts val="0"/>
              </a:spcAft>
              <a:buSzPts val="1300"/>
              <a:buChar char="●"/>
            </a:pPr>
            <a:r>
              <a:rPr lang="es"/>
              <a:t>P: Cantidad de píxeles que tiene la imagen original. </a:t>
            </a:r>
            <a:endParaRPr/>
          </a:p>
          <a:p>
            <a:pPr indent="0" lvl="0" marL="0" rtl="0" algn="just">
              <a:spcBef>
                <a:spcPts val="1200"/>
              </a:spcBef>
              <a:spcAft>
                <a:spcPts val="1200"/>
              </a:spcAft>
              <a:buNone/>
            </a:pPr>
            <a:r>
              <a:rPr lang="es"/>
              <a:t> Función de Adaptabilidad ⇒ f(p) = p/P</a:t>
            </a:r>
            <a:endParaRPr/>
          </a:p>
        </p:txBody>
      </p:sp>
      <p:sp>
        <p:nvSpPr>
          <p:cNvPr id="276" name="Google Shape;27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Algoritmo de </a:t>
            </a:r>
            <a:r>
              <a:rPr lang="es"/>
              <a:t>Selección</a:t>
            </a:r>
            <a:endParaRPr/>
          </a:p>
        </p:txBody>
      </p:sp>
      <p:sp>
        <p:nvSpPr>
          <p:cNvPr id="282" name="Google Shape;282;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Sería conveniente que el algoritmo tenga en cuenta la aptitud pero también deje lugar a lo azaroso. Porque en caso de que solo sea al azar, no habría una mejora significativa en la performance. En el caso de que solamente tengamos en cuenta la aptitud, podría resultar en una convergencia prematura. </a:t>
            </a:r>
            <a:endParaRPr/>
          </a:p>
          <a:p>
            <a:pPr indent="0" lvl="0" marL="0" rtl="0" algn="just">
              <a:spcBef>
                <a:spcPts val="1200"/>
              </a:spcBef>
              <a:spcAft>
                <a:spcPts val="0"/>
              </a:spcAft>
              <a:buNone/>
            </a:pPr>
            <a:r>
              <a:rPr lang="es"/>
              <a:t>Para este problema elegiremos el </a:t>
            </a:r>
            <a:r>
              <a:rPr lang="es"/>
              <a:t>método</a:t>
            </a:r>
            <a:r>
              <a:rPr lang="es"/>
              <a:t> de </a:t>
            </a:r>
            <a:r>
              <a:rPr b="1" lang="es"/>
              <a:t>Selección por Torneos Probabilísticos</a:t>
            </a:r>
            <a:r>
              <a:rPr lang="es"/>
              <a:t> con un Threshold de 0.7, de modo que sea más probable quedarse con individuos más aptos que no.</a:t>
            </a:r>
            <a:endParaRPr/>
          </a:p>
          <a:p>
            <a:pPr indent="0" lvl="0" marL="0" rtl="0" algn="just">
              <a:spcBef>
                <a:spcPts val="1200"/>
              </a:spcBef>
              <a:spcAft>
                <a:spcPts val="0"/>
              </a:spcAft>
              <a:buNone/>
            </a:pPr>
            <a:r>
              <a:rPr lang="es"/>
              <a:t>Antes de definir nuestra estrategia de Crossover y de Mutación, es importante definir que un gen, en nuestro caso, </a:t>
            </a:r>
            <a:r>
              <a:rPr lang="es"/>
              <a:t>será</a:t>
            </a:r>
            <a:r>
              <a:rPr lang="es"/>
              <a:t> un casillero de esta matriz de NxN. </a:t>
            </a:r>
            <a:endParaRPr/>
          </a:p>
          <a:p>
            <a:pPr indent="0" lvl="0" marL="0" rtl="0" algn="just">
              <a:spcBef>
                <a:spcPts val="1200"/>
              </a:spcBef>
              <a:spcAft>
                <a:spcPts val="1200"/>
              </a:spcAft>
              <a:buNone/>
            </a:pPr>
            <a:r>
              <a:t/>
            </a:r>
            <a:endParaRPr/>
          </a:p>
        </p:txBody>
      </p:sp>
      <p:sp>
        <p:nvSpPr>
          <p:cNvPr id="283" name="Google Shape;28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es" sz="2600">
                <a:latin typeface="Arial"/>
                <a:ea typeface="Arial"/>
                <a:cs typeface="Arial"/>
                <a:sym typeface="Arial"/>
              </a:rPr>
              <a:t>Lado A</a:t>
            </a:r>
            <a:endParaRPr sz="2600">
              <a:latin typeface="Arial"/>
              <a:ea typeface="Arial"/>
              <a:cs typeface="Arial"/>
              <a:sym typeface="Arial"/>
            </a:endParaRPr>
          </a:p>
          <a:p>
            <a:pPr indent="0" lvl="0" marL="0" rtl="0" algn="ctr">
              <a:lnSpc>
                <a:spcPct val="115000"/>
              </a:lnSpc>
              <a:spcBef>
                <a:spcPts val="300"/>
              </a:spcBef>
              <a:spcAft>
                <a:spcPts val="300"/>
              </a:spcAft>
              <a:buNone/>
            </a:pPr>
            <a:r>
              <a:rPr lang="es" sz="2600">
                <a:latin typeface="Arial"/>
                <a:ea typeface="Arial"/>
                <a:cs typeface="Arial"/>
                <a:sym typeface="Arial"/>
              </a:rPr>
              <a:t>Métodos de Búsqueda</a:t>
            </a:r>
            <a:endParaRPr/>
          </a:p>
        </p:txBody>
      </p:sp>
      <p:sp>
        <p:nvSpPr>
          <p:cNvPr id="141" name="Google Shape;14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Algoritmo de Crossover y de Mutación</a:t>
            </a:r>
            <a:endParaRPr/>
          </a:p>
        </p:txBody>
      </p:sp>
      <p:sp>
        <p:nvSpPr>
          <p:cNvPr id="289" name="Google Shape;289;p32"/>
          <p:cNvSpPr txBox="1"/>
          <p:nvPr>
            <p:ph idx="1" type="body"/>
          </p:nvPr>
        </p:nvSpPr>
        <p:spPr>
          <a:xfrm>
            <a:off x="1297500" y="1567550"/>
            <a:ext cx="7038900" cy="1552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s"/>
              <a:t>Crossover: </a:t>
            </a:r>
            <a:r>
              <a:rPr lang="es"/>
              <a:t>como estrategia de recombinación podríamos elegir Cruce Uniforme, donde se produciría un cambio de ASCII en cada casillero con una probabilidad de P = 0.5. Es decir, cada gen tiene la misma probabilidad de ser heredado de cualquiera de los dos padres. </a:t>
            </a:r>
            <a:endParaRPr/>
          </a:p>
          <a:p>
            <a:pPr indent="0" lvl="0" marL="0" rtl="0" algn="just">
              <a:spcBef>
                <a:spcPts val="1200"/>
              </a:spcBef>
              <a:spcAft>
                <a:spcPts val="1200"/>
              </a:spcAft>
              <a:buNone/>
            </a:pPr>
            <a:r>
              <a:rPr b="1" lang="es"/>
              <a:t>Mutación</a:t>
            </a:r>
            <a:r>
              <a:rPr b="1" lang="es"/>
              <a:t>:</a:t>
            </a:r>
            <a:r>
              <a:rPr lang="es"/>
              <a:t> la mutación que más encontramos acorde para este problema es la Mutación Multigen Uniforme, definiendo una probabilidad Pm = 10%</a:t>
            </a:r>
            <a:endParaRPr/>
          </a:p>
        </p:txBody>
      </p:sp>
      <p:sp>
        <p:nvSpPr>
          <p:cNvPr id="290" name="Google Shape;290;p32"/>
          <p:cNvSpPr txBox="1"/>
          <p:nvPr/>
        </p:nvSpPr>
        <p:spPr>
          <a:xfrm>
            <a:off x="652200" y="3543300"/>
            <a:ext cx="7839600" cy="10467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u="sng">
                <a:solidFill>
                  <a:schemeClr val="lt1"/>
                </a:solidFill>
                <a:latin typeface="Lato"/>
                <a:ea typeface="Lato"/>
                <a:cs typeface="Lato"/>
                <a:sym typeface="Lato"/>
              </a:rPr>
              <a:t>Condición de corte</a:t>
            </a:r>
            <a:r>
              <a:rPr b="1" lang="es">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just">
              <a:spcBef>
                <a:spcPts val="0"/>
              </a:spcBef>
              <a:spcAft>
                <a:spcPts val="0"/>
              </a:spcAft>
              <a:buNone/>
            </a:pPr>
            <a:r>
              <a:rPr lang="es">
                <a:solidFill>
                  <a:schemeClr val="lt1"/>
                </a:solidFill>
                <a:latin typeface="Lato"/>
                <a:ea typeface="Lato"/>
                <a:cs typeface="Lato"/>
                <a:sym typeface="Lato"/>
              </a:rPr>
              <a:t>Nuestra condición de corte sería llegar a una solución aceptable. La misma puede ser un threshold de similitud de imagen, por ejemplo del 50% (se ajustaría acorde luego de testear como se ve a ese threshold). Además se podría poner un límite en el tiempo de ejecución.</a:t>
            </a:r>
            <a:endParaRPr>
              <a:solidFill>
                <a:schemeClr val="lt1"/>
              </a:solidFill>
              <a:latin typeface="Lato"/>
              <a:ea typeface="Lato"/>
              <a:cs typeface="Lato"/>
              <a:sym typeface="Lato"/>
            </a:endParaRPr>
          </a:p>
        </p:txBody>
      </p:sp>
      <p:sp>
        <p:nvSpPr>
          <p:cNvPr id="291" name="Google Shape;29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Ejercicio 2</a:t>
            </a:r>
            <a:endParaRPr/>
          </a:p>
        </p:txBody>
      </p:sp>
      <p:sp>
        <p:nvSpPr>
          <p:cNvPr id="297" name="Google Shape;297;p33"/>
          <p:cNvSpPr txBox="1"/>
          <p:nvPr>
            <p:ph idx="1" type="body"/>
          </p:nvPr>
        </p:nvSpPr>
        <p:spPr>
          <a:xfrm>
            <a:off x="1297500" y="1567550"/>
            <a:ext cx="7038900" cy="1310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Queremos ayudar a los artistas a lograr ése color que </a:t>
            </a:r>
            <a:r>
              <a:rPr lang="es"/>
              <a:t>tienen</a:t>
            </a:r>
            <a:r>
              <a:rPr lang="es"/>
              <a:t> en mente con una </a:t>
            </a:r>
            <a:r>
              <a:rPr lang="es"/>
              <a:t>paleta limitada</a:t>
            </a:r>
            <a:r>
              <a:rPr lang="es"/>
              <a:t>. Para ello, contaremos como input del usuario (el artista!) su paleta de colores y </a:t>
            </a:r>
            <a:r>
              <a:rPr lang="es"/>
              <a:t>el color</a:t>
            </a:r>
            <a:r>
              <a:rPr lang="es"/>
              <a:t> deseado; y buscamos implementar un sistema que, mediante una implementación </a:t>
            </a:r>
            <a:r>
              <a:rPr lang="es"/>
              <a:t>de Algoritmos</a:t>
            </a:r>
            <a:r>
              <a:rPr lang="es"/>
              <a:t> Genéticos, logre encontrar la forma de mezclar proporciones de los </a:t>
            </a:r>
            <a:r>
              <a:rPr lang="es"/>
              <a:t>diferentes colores</a:t>
            </a:r>
            <a:r>
              <a:rPr lang="es"/>
              <a:t> de su paleta para lograr el color que más se le acerque al color deseado.</a:t>
            </a:r>
            <a:endParaRPr/>
          </a:p>
        </p:txBody>
      </p:sp>
      <p:sp>
        <p:nvSpPr>
          <p:cNvPr id="298" name="Google Shape;29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Implementación</a:t>
            </a:r>
            <a:endParaRPr/>
          </a:p>
        </p:txBody>
      </p:sp>
      <p:pic>
        <p:nvPicPr>
          <p:cNvPr id="304" name="Google Shape;304;p34"/>
          <p:cNvPicPr preferRelativeResize="0"/>
          <p:nvPr/>
        </p:nvPicPr>
        <p:blipFill>
          <a:blip r:embed="rId3">
            <a:alphaModFix/>
          </a:blip>
          <a:stretch>
            <a:fillRect/>
          </a:stretch>
        </p:blipFill>
        <p:spPr>
          <a:xfrm>
            <a:off x="3219450" y="2018300"/>
            <a:ext cx="2705100" cy="1685925"/>
          </a:xfrm>
          <a:prstGeom prst="rect">
            <a:avLst/>
          </a:prstGeom>
          <a:noFill/>
          <a:ln>
            <a:noFill/>
          </a:ln>
        </p:spPr>
      </p:pic>
      <p:sp>
        <p:nvSpPr>
          <p:cNvPr id="305" name="Google Shape;30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Algoritmos de selección</a:t>
            </a:r>
            <a:endParaRPr/>
          </a:p>
        </p:txBody>
      </p:sp>
      <p:pic>
        <p:nvPicPr>
          <p:cNvPr id="311" name="Google Shape;311;p35"/>
          <p:cNvPicPr preferRelativeResize="0"/>
          <p:nvPr/>
        </p:nvPicPr>
        <p:blipFill>
          <a:blip r:embed="rId3">
            <a:alphaModFix/>
          </a:blip>
          <a:stretch>
            <a:fillRect/>
          </a:stretch>
        </p:blipFill>
        <p:spPr>
          <a:xfrm>
            <a:off x="2207763" y="1307850"/>
            <a:ext cx="4728475" cy="3530849"/>
          </a:xfrm>
          <a:prstGeom prst="rect">
            <a:avLst/>
          </a:prstGeom>
          <a:noFill/>
          <a:ln>
            <a:noFill/>
          </a:ln>
        </p:spPr>
      </p:pic>
      <p:sp>
        <p:nvSpPr>
          <p:cNvPr id="312" name="Google Shape;31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Algoritmos de selección -</a:t>
            </a:r>
            <a:br>
              <a:rPr lang="es"/>
            </a:br>
            <a:r>
              <a:rPr lang="es"/>
              <a:t>Probabilistic Tourney</a:t>
            </a:r>
            <a:endParaRPr/>
          </a:p>
        </p:txBody>
      </p:sp>
      <p:pic>
        <p:nvPicPr>
          <p:cNvPr id="318" name="Google Shape;318;p36"/>
          <p:cNvPicPr preferRelativeResize="0"/>
          <p:nvPr/>
        </p:nvPicPr>
        <p:blipFill>
          <a:blip r:embed="rId3">
            <a:alphaModFix/>
          </a:blip>
          <a:stretch>
            <a:fillRect/>
          </a:stretch>
        </p:blipFill>
        <p:spPr>
          <a:xfrm>
            <a:off x="2402775" y="1307850"/>
            <a:ext cx="4828359" cy="3530850"/>
          </a:xfrm>
          <a:prstGeom prst="rect">
            <a:avLst/>
          </a:prstGeom>
          <a:noFill/>
          <a:ln>
            <a:noFill/>
          </a:ln>
        </p:spPr>
      </p:pic>
      <p:sp>
        <p:nvSpPr>
          <p:cNvPr id="319" name="Google Shape;31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832750" y="1921350"/>
            <a:ext cx="477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Gracias!</a:t>
            </a:r>
            <a:endParaRPr/>
          </a:p>
        </p:txBody>
      </p:sp>
      <p:sp>
        <p:nvSpPr>
          <p:cNvPr id="325" name="Google Shape;32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3000"/>
              <a:t>Ejercicio 1</a:t>
            </a:r>
            <a:endParaRPr sz="3000"/>
          </a:p>
        </p:txBody>
      </p:sp>
      <p:sp>
        <p:nvSpPr>
          <p:cNvPr id="147" name="Google Shape;147;p15"/>
          <p:cNvSpPr txBox="1"/>
          <p:nvPr>
            <p:ph idx="1" type="body"/>
          </p:nvPr>
        </p:nvSpPr>
        <p:spPr>
          <a:xfrm>
            <a:off x="1297500" y="1567550"/>
            <a:ext cx="7038900" cy="617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Se cuenta con el ejercicio “8-puzzle” donde se parte de un </a:t>
            </a:r>
            <a:r>
              <a:rPr b="1" lang="es"/>
              <a:t>tablero inicial </a:t>
            </a:r>
            <a:r>
              <a:rPr lang="es"/>
              <a:t>al azar y, moviendo los números adyacentes al espacio vacío, se busca llegar al </a:t>
            </a:r>
            <a:r>
              <a:rPr b="1" lang="es"/>
              <a:t>tablero solución</a:t>
            </a:r>
            <a:r>
              <a:rPr lang="es"/>
              <a:t>.</a:t>
            </a:r>
            <a:endParaRPr/>
          </a:p>
        </p:txBody>
      </p:sp>
      <p:pic>
        <p:nvPicPr>
          <p:cNvPr id="148" name="Google Shape;148;p15"/>
          <p:cNvPicPr preferRelativeResize="0"/>
          <p:nvPr/>
        </p:nvPicPr>
        <p:blipFill>
          <a:blip r:embed="rId3">
            <a:alphaModFix/>
          </a:blip>
          <a:stretch>
            <a:fillRect/>
          </a:stretch>
        </p:blipFill>
        <p:spPr>
          <a:xfrm>
            <a:off x="2688088" y="2571750"/>
            <a:ext cx="1543050" cy="1314450"/>
          </a:xfrm>
          <a:prstGeom prst="rect">
            <a:avLst/>
          </a:prstGeom>
          <a:noFill/>
          <a:ln>
            <a:noFill/>
          </a:ln>
        </p:spPr>
      </p:pic>
      <p:pic>
        <p:nvPicPr>
          <p:cNvPr id="149" name="Google Shape;149;p15"/>
          <p:cNvPicPr preferRelativeResize="0"/>
          <p:nvPr/>
        </p:nvPicPr>
        <p:blipFill>
          <a:blip r:embed="rId4">
            <a:alphaModFix/>
          </a:blip>
          <a:stretch>
            <a:fillRect/>
          </a:stretch>
        </p:blipFill>
        <p:spPr>
          <a:xfrm>
            <a:off x="5783763" y="2571750"/>
            <a:ext cx="1162050" cy="1314450"/>
          </a:xfrm>
          <a:prstGeom prst="rect">
            <a:avLst/>
          </a:prstGeom>
          <a:noFill/>
          <a:ln>
            <a:noFill/>
          </a:ln>
        </p:spPr>
      </p:pic>
      <p:sp>
        <p:nvSpPr>
          <p:cNvPr id="150" name="Google Shape;150;p15"/>
          <p:cNvSpPr/>
          <p:nvPr/>
        </p:nvSpPr>
        <p:spPr>
          <a:xfrm>
            <a:off x="4553550" y="3168525"/>
            <a:ext cx="907800" cy="1209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Estructura de estados a utilizar</a:t>
            </a:r>
            <a:endParaRPr/>
          </a:p>
        </p:txBody>
      </p:sp>
      <p:sp>
        <p:nvSpPr>
          <p:cNvPr id="157" name="Google Shape;157;p16"/>
          <p:cNvSpPr txBox="1"/>
          <p:nvPr>
            <p:ph idx="1" type="body"/>
          </p:nvPr>
        </p:nvSpPr>
        <p:spPr>
          <a:xfrm>
            <a:off x="1297500" y="1567550"/>
            <a:ext cx="7038900" cy="1064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La estructura que utilizaremos para representar el estado del tablero </a:t>
            </a:r>
            <a:r>
              <a:rPr lang="es"/>
              <a:t>será</a:t>
            </a:r>
            <a:r>
              <a:rPr lang="es"/>
              <a:t> una matriz 3x3 que </a:t>
            </a:r>
            <a:r>
              <a:rPr lang="es"/>
              <a:t>tomará</a:t>
            </a:r>
            <a:r>
              <a:rPr lang="es"/>
              <a:t> valores entre 0 y 8. Al mismo tiempo el 0 representará el espacio vacío. </a:t>
            </a:r>
            <a:endParaRPr/>
          </a:p>
          <a:p>
            <a:pPr indent="0" lvl="0" marL="0" rtl="0" algn="just">
              <a:spcBef>
                <a:spcPts val="1200"/>
              </a:spcBef>
              <a:spcAft>
                <a:spcPts val="1200"/>
              </a:spcAft>
              <a:buNone/>
            </a:pPr>
            <a:r>
              <a:rPr lang="es"/>
              <a:t>Por ejemplo, el estado solución podría ser representado por la matriz:</a:t>
            </a:r>
            <a:endParaRPr/>
          </a:p>
        </p:txBody>
      </p:sp>
      <p:graphicFrame>
        <p:nvGraphicFramePr>
          <p:cNvPr id="158" name="Google Shape;158;p16"/>
          <p:cNvGraphicFramePr/>
          <p:nvPr/>
        </p:nvGraphicFramePr>
        <p:xfrm>
          <a:off x="3836875" y="2891655"/>
          <a:ext cx="3000000" cy="3000000"/>
        </p:xfrm>
        <a:graphic>
          <a:graphicData uri="http://schemas.openxmlformats.org/drawingml/2006/table">
            <a:tbl>
              <a:tblPr>
                <a:noFill/>
                <a:tableStyleId>{3139890E-405E-4B69-9984-B70F9EA87F8B}</a:tableStyleId>
              </a:tblPr>
              <a:tblGrid>
                <a:gridCol w="490075"/>
                <a:gridCol w="490075"/>
                <a:gridCol w="490075"/>
              </a:tblGrid>
              <a:tr h="399575">
                <a:tc>
                  <a:txBody>
                    <a:bodyPr/>
                    <a:lstStyle/>
                    <a:p>
                      <a:pPr indent="0" lvl="0" marL="0" rtl="0" algn="ctr">
                        <a:spcBef>
                          <a:spcPts val="0"/>
                        </a:spcBef>
                        <a:spcAft>
                          <a:spcPts val="0"/>
                        </a:spcAft>
                        <a:buNone/>
                      </a:pPr>
                      <a:r>
                        <a:rPr b="1" lang="es">
                          <a:solidFill>
                            <a:schemeClr val="lt1"/>
                          </a:solidFill>
                        </a:rPr>
                        <a:t>1</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2</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3</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99575">
                <a:tc>
                  <a:txBody>
                    <a:bodyPr/>
                    <a:lstStyle/>
                    <a:p>
                      <a:pPr indent="0" lvl="0" marL="0" rtl="0" algn="ctr">
                        <a:spcBef>
                          <a:spcPts val="0"/>
                        </a:spcBef>
                        <a:spcAft>
                          <a:spcPts val="0"/>
                        </a:spcAft>
                        <a:buNone/>
                      </a:pPr>
                      <a:r>
                        <a:rPr b="1" lang="es">
                          <a:solidFill>
                            <a:schemeClr val="lt1"/>
                          </a:solidFill>
                        </a:rPr>
                        <a:t>8</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0</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4</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99575">
                <a:tc>
                  <a:txBody>
                    <a:bodyPr/>
                    <a:lstStyle/>
                    <a:p>
                      <a:pPr indent="0" lvl="0" marL="0" rtl="0" algn="ctr">
                        <a:spcBef>
                          <a:spcPts val="0"/>
                        </a:spcBef>
                        <a:spcAft>
                          <a:spcPts val="0"/>
                        </a:spcAft>
                        <a:buNone/>
                      </a:pPr>
                      <a:r>
                        <a:rPr b="1" lang="es">
                          <a:solidFill>
                            <a:schemeClr val="lt1"/>
                          </a:solidFill>
                        </a:rPr>
                        <a:t>7</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6</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5</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159" name="Google Shape;15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Heurísticas</a:t>
            </a:r>
            <a:endParaRPr/>
          </a:p>
        </p:txBody>
      </p:sp>
      <p:sp>
        <p:nvSpPr>
          <p:cNvPr id="165" name="Google Shape;165;p17"/>
          <p:cNvSpPr txBox="1"/>
          <p:nvPr>
            <p:ph idx="1" type="body"/>
          </p:nvPr>
        </p:nvSpPr>
        <p:spPr>
          <a:xfrm>
            <a:off x="510850" y="1567550"/>
            <a:ext cx="7038900" cy="16530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b="1" lang="es" u="sng"/>
              <a:t>Heurística 1</a:t>
            </a:r>
            <a:r>
              <a:rPr lang="es"/>
              <a:t>: cantidad de números de la matriz cuya posición no coincide con la del estado del tablero solución.</a:t>
            </a:r>
            <a:endParaRPr/>
          </a:p>
          <a:p>
            <a:pPr indent="0" lvl="0" marL="0" rtl="0" algn="just">
              <a:spcBef>
                <a:spcPts val="1200"/>
              </a:spcBef>
              <a:spcAft>
                <a:spcPts val="1200"/>
              </a:spcAft>
              <a:buNone/>
            </a:pPr>
            <a:r>
              <a:rPr lang="es"/>
              <a:t>La cantidad de números mal ubicados siempre será menor o igual a la cantidad de movimientos totales para llegar al estado objetivo, ya que los números que no están en la posición del tablero solución deberán ser movidos al menos una vez ⇒ no sobreestima el costo real  ⇒ la heurística </a:t>
            </a:r>
            <a:r>
              <a:rPr lang="es" u="sng"/>
              <a:t>es admisible</a:t>
            </a:r>
            <a:r>
              <a:rPr lang="es"/>
              <a:t>.</a:t>
            </a:r>
            <a:endParaRPr/>
          </a:p>
        </p:txBody>
      </p:sp>
      <p:sp>
        <p:nvSpPr>
          <p:cNvPr id="166" name="Google Shape;166;p17"/>
          <p:cNvSpPr txBox="1"/>
          <p:nvPr/>
        </p:nvSpPr>
        <p:spPr>
          <a:xfrm>
            <a:off x="2628900" y="3543300"/>
            <a:ext cx="6078000" cy="10467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s" u="sng">
                <a:solidFill>
                  <a:schemeClr val="lt1"/>
                </a:solidFill>
                <a:latin typeface="Lato"/>
                <a:ea typeface="Lato"/>
                <a:cs typeface="Lato"/>
                <a:sym typeface="Lato"/>
              </a:rPr>
              <a:t>Heurística 2</a:t>
            </a:r>
            <a:r>
              <a:rPr lang="es">
                <a:solidFill>
                  <a:schemeClr val="lt1"/>
                </a:solidFill>
                <a:latin typeface="Lato"/>
                <a:ea typeface="Lato"/>
                <a:cs typeface="Lato"/>
                <a:sym typeface="Lato"/>
              </a:rPr>
              <a:t>: suma de las Distancias Manhattan desde la posición actual de cada número hasta su posición en el tablero solución, el valor calculado será menor o igual a la cantidad de movimientos que deban realizarse para llegar a la solución ⇒ </a:t>
            </a:r>
            <a:r>
              <a:rPr lang="es" u="sng">
                <a:solidFill>
                  <a:schemeClr val="lt1"/>
                </a:solidFill>
                <a:latin typeface="Lato"/>
                <a:ea typeface="Lato"/>
                <a:cs typeface="Lato"/>
                <a:sym typeface="Lato"/>
              </a:rPr>
              <a:t>es admisible</a:t>
            </a:r>
            <a:r>
              <a:rPr lang="es">
                <a:solidFill>
                  <a:schemeClr val="lt1"/>
                </a:solidFill>
                <a:latin typeface="Lato"/>
                <a:ea typeface="Lato"/>
                <a:cs typeface="Lato"/>
                <a:sym typeface="Lato"/>
              </a:rPr>
              <a:t>.</a:t>
            </a:r>
            <a:endParaRPr>
              <a:solidFill>
                <a:schemeClr val="lt1"/>
              </a:solidFill>
              <a:latin typeface="Lato"/>
              <a:ea typeface="Lato"/>
              <a:cs typeface="Lato"/>
              <a:sym typeface="Lato"/>
            </a:endParaRPr>
          </a:p>
        </p:txBody>
      </p:sp>
      <p:sp>
        <p:nvSpPr>
          <p:cNvPr id="167" name="Google Shape;16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Método</a:t>
            </a:r>
            <a:r>
              <a:rPr lang="es"/>
              <a:t> de </a:t>
            </a:r>
            <a:r>
              <a:rPr lang="es"/>
              <a:t>Búsqueda</a:t>
            </a:r>
            <a:endParaRPr/>
          </a:p>
        </p:txBody>
      </p:sp>
      <p:sp>
        <p:nvSpPr>
          <p:cNvPr id="173" name="Google Shape;173;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100">
                <a:latin typeface="Arial"/>
                <a:ea typeface="Arial"/>
                <a:cs typeface="Arial"/>
                <a:sym typeface="Arial"/>
              </a:rPr>
              <a:t>La heurística que elegimos es la </a:t>
            </a:r>
            <a:r>
              <a:rPr b="1" lang="es" sz="1100">
                <a:latin typeface="Arial"/>
                <a:ea typeface="Arial"/>
                <a:cs typeface="Arial"/>
                <a:sym typeface="Arial"/>
              </a:rPr>
              <a:t>Heurística 2</a:t>
            </a:r>
            <a:r>
              <a:rPr lang="es" sz="1100">
                <a:latin typeface="Arial"/>
                <a:ea typeface="Arial"/>
                <a:cs typeface="Arial"/>
                <a:sym typeface="Arial"/>
              </a:rPr>
              <a:t> ya que consideramos que es una mejor aproximación al costo real. </a:t>
            </a:r>
            <a:endParaRPr sz="1100">
              <a:latin typeface="Arial"/>
              <a:ea typeface="Arial"/>
              <a:cs typeface="Arial"/>
              <a:sym typeface="Arial"/>
            </a:endParaRPr>
          </a:p>
          <a:p>
            <a:pPr indent="0" lvl="0" marL="0" rtl="0" algn="just">
              <a:spcBef>
                <a:spcPts val="0"/>
              </a:spcBef>
              <a:spcAft>
                <a:spcPts val="0"/>
              </a:spcAft>
              <a:buNone/>
            </a:pPr>
            <a:r>
              <a:t/>
            </a:r>
            <a:endParaRPr sz="1100">
              <a:latin typeface="Arial"/>
              <a:ea typeface="Arial"/>
              <a:cs typeface="Arial"/>
              <a:sym typeface="Arial"/>
            </a:endParaRPr>
          </a:p>
          <a:p>
            <a:pPr indent="0" lvl="0" marL="0" rtl="0" algn="just">
              <a:spcBef>
                <a:spcPts val="0"/>
              </a:spcBef>
              <a:spcAft>
                <a:spcPts val="0"/>
              </a:spcAft>
              <a:buNone/>
            </a:pPr>
            <a:r>
              <a:rPr lang="es" sz="1100">
                <a:latin typeface="Arial"/>
                <a:ea typeface="Arial"/>
                <a:cs typeface="Arial"/>
                <a:sym typeface="Arial"/>
              </a:rPr>
              <a:t>El método que </a:t>
            </a:r>
            <a:r>
              <a:rPr lang="es" sz="1100">
                <a:latin typeface="Arial"/>
                <a:ea typeface="Arial"/>
                <a:cs typeface="Arial"/>
                <a:sym typeface="Arial"/>
              </a:rPr>
              <a:t>utilizamos</a:t>
            </a:r>
            <a:r>
              <a:rPr lang="es" sz="1100">
                <a:latin typeface="Arial"/>
                <a:ea typeface="Arial"/>
                <a:cs typeface="Arial"/>
                <a:sym typeface="Arial"/>
              </a:rPr>
              <a:t> sería </a:t>
            </a:r>
            <a:r>
              <a:rPr b="1" lang="es" sz="1100">
                <a:latin typeface="Arial"/>
                <a:ea typeface="Arial"/>
                <a:cs typeface="Arial"/>
                <a:sym typeface="Arial"/>
              </a:rPr>
              <a:t>A* </a:t>
            </a:r>
            <a:r>
              <a:rPr lang="es" sz="1100">
                <a:latin typeface="Arial"/>
                <a:ea typeface="Arial"/>
                <a:cs typeface="Arial"/>
                <a:sym typeface="Arial"/>
              </a:rPr>
              <a:t>ya que para nuestro caso, es: </a:t>
            </a:r>
            <a:endParaRPr sz="1100">
              <a:latin typeface="Arial"/>
              <a:ea typeface="Arial"/>
              <a:cs typeface="Arial"/>
              <a:sym typeface="Arial"/>
            </a:endParaRPr>
          </a:p>
          <a:p>
            <a:pPr indent="-298450" lvl="0" marL="457200" rtl="0" algn="just">
              <a:spcBef>
                <a:spcPts val="0"/>
              </a:spcBef>
              <a:spcAft>
                <a:spcPts val="0"/>
              </a:spcAft>
              <a:buSzPts val="1100"/>
              <a:buFont typeface="Arial"/>
              <a:buChar char="●"/>
            </a:pPr>
            <a:r>
              <a:rPr lang="es" sz="1100">
                <a:latin typeface="Arial"/>
                <a:ea typeface="Arial"/>
                <a:cs typeface="Arial"/>
                <a:sym typeface="Arial"/>
              </a:rPr>
              <a:t>Completa: </a:t>
            </a:r>
            <a:endParaRPr sz="1100">
              <a:latin typeface="Arial"/>
              <a:ea typeface="Arial"/>
              <a:cs typeface="Arial"/>
              <a:sym typeface="Arial"/>
            </a:endParaRPr>
          </a:p>
          <a:p>
            <a:pPr indent="-298450" lvl="1" marL="914400" rtl="0" algn="just">
              <a:spcBef>
                <a:spcPts val="0"/>
              </a:spcBef>
              <a:spcAft>
                <a:spcPts val="0"/>
              </a:spcAft>
              <a:buSzPts val="1100"/>
              <a:buFont typeface="Arial"/>
              <a:buChar char="○"/>
            </a:pPr>
            <a:r>
              <a:rPr lang="es">
                <a:latin typeface="Arial"/>
                <a:ea typeface="Arial"/>
                <a:cs typeface="Arial"/>
                <a:sym typeface="Arial"/>
              </a:rPr>
              <a:t>Existe una solución al problema, entonces existe una ramificación finita que además su costo es mayor que 0, porque tiene que haber por lo menos 1 movimiento para poder llegar a la solución, es decir el costo acumulado es como mínimo 1 (mayor a 0). </a:t>
            </a:r>
            <a:endParaRPr>
              <a:latin typeface="Arial"/>
              <a:ea typeface="Arial"/>
              <a:cs typeface="Arial"/>
              <a:sym typeface="Arial"/>
            </a:endParaRPr>
          </a:p>
          <a:p>
            <a:pPr indent="-298450" lvl="0" marL="457200" rtl="0" algn="just">
              <a:spcBef>
                <a:spcPts val="0"/>
              </a:spcBef>
              <a:spcAft>
                <a:spcPts val="0"/>
              </a:spcAft>
              <a:buSzPts val="1100"/>
              <a:buFont typeface="Arial"/>
              <a:buChar char="●"/>
            </a:pPr>
            <a:r>
              <a:rPr lang="es" sz="1100">
                <a:latin typeface="Arial"/>
                <a:ea typeface="Arial"/>
                <a:cs typeface="Arial"/>
                <a:sym typeface="Arial"/>
              </a:rPr>
              <a:t>Optima:</a:t>
            </a:r>
            <a:endParaRPr sz="1100">
              <a:latin typeface="Arial"/>
              <a:ea typeface="Arial"/>
              <a:cs typeface="Arial"/>
              <a:sym typeface="Arial"/>
            </a:endParaRPr>
          </a:p>
          <a:p>
            <a:pPr indent="-298450" lvl="1" marL="914400" rtl="0" algn="just">
              <a:spcBef>
                <a:spcPts val="0"/>
              </a:spcBef>
              <a:spcAft>
                <a:spcPts val="0"/>
              </a:spcAft>
              <a:buSzPts val="1100"/>
              <a:buFont typeface="Arial"/>
              <a:buChar char="○"/>
            </a:pPr>
            <a:r>
              <a:rPr lang="es">
                <a:latin typeface="Arial"/>
                <a:ea typeface="Arial"/>
                <a:cs typeface="Arial"/>
                <a:sym typeface="Arial"/>
              </a:rPr>
              <a:t>El costo</a:t>
            </a:r>
            <a:r>
              <a:rPr lang="es">
                <a:latin typeface="Arial"/>
                <a:ea typeface="Arial"/>
                <a:cs typeface="Arial"/>
                <a:sym typeface="Arial"/>
              </a:rPr>
              <a:t> de cada arista es 1. </a:t>
            </a:r>
            <a:endParaRPr>
              <a:latin typeface="Arial"/>
              <a:ea typeface="Arial"/>
              <a:cs typeface="Arial"/>
              <a:sym typeface="Arial"/>
            </a:endParaRPr>
          </a:p>
          <a:p>
            <a:pPr indent="-298450" lvl="1" marL="914400" rtl="0" algn="just">
              <a:spcBef>
                <a:spcPts val="0"/>
              </a:spcBef>
              <a:spcAft>
                <a:spcPts val="0"/>
              </a:spcAft>
              <a:buSzPts val="1100"/>
              <a:buFont typeface="Arial"/>
              <a:buChar char="○"/>
            </a:pPr>
            <a:r>
              <a:rPr lang="es">
                <a:latin typeface="Arial"/>
                <a:ea typeface="Arial"/>
                <a:cs typeface="Arial"/>
                <a:sym typeface="Arial"/>
              </a:rPr>
              <a:t>Para cada estado, hay un número finito de movimientos posibles, entonces cada nodo tendría un número finito de sucesores.</a:t>
            </a:r>
            <a:endParaRPr>
              <a:latin typeface="Arial"/>
              <a:ea typeface="Arial"/>
              <a:cs typeface="Arial"/>
              <a:sym typeface="Arial"/>
            </a:endParaRPr>
          </a:p>
          <a:p>
            <a:pPr indent="-298450" lvl="1" marL="914400" rtl="0" algn="just">
              <a:spcBef>
                <a:spcPts val="0"/>
              </a:spcBef>
              <a:spcAft>
                <a:spcPts val="0"/>
              </a:spcAft>
              <a:buSzPts val="1100"/>
              <a:buFont typeface="Arial"/>
              <a:buChar char="○"/>
            </a:pPr>
            <a:r>
              <a:rPr lang="es">
                <a:latin typeface="Arial"/>
                <a:ea typeface="Arial"/>
                <a:cs typeface="Arial"/>
                <a:sym typeface="Arial"/>
              </a:rPr>
              <a:t>La heurística es admisible.</a:t>
            </a:r>
            <a:endParaRPr>
              <a:latin typeface="Arial"/>
              <a:ea typeface="Arial"/>
              <a:cs typeface="Arial"/>
              <a:sym typeface="Arial"/>
            </a:endParaRPr>
          </a:p>
          <a:p>
            <a:pPr indent="0" lvl="0" marL="0" rtl="0" algn="l">
              <a:spcBef>
                <a:spcPts val="0"/>
              </a:spcBef>
              <a:spcAft>
                <a:spcPts val="1200"/>
              </a:spcAft>
              <a:buNone/>
            </a:pPr>
            <a:r>
              <a:t/>
            </a:r>
            <a:endParaRPr/>
          </a:p>
        </p:txBody>
      </p:sp>
      <p:sp>
        <p:nvSpPr>
          <p:cNvPr id="174" name="Google Shape;1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Ejercicio 2</a:t>
            </a:r>
            <a:endParaRPr/>
          </a:p>
        </p:txBody>
      </p:sp>
      <p:sp>
        <p:nvSpPr>
          <p:cNvPr id="180" name="Google Shape;180;p19"/>
          <p:cNvSpPr txBox="1"/>
          <p:nvPr>
            <p:ph idx="1" type="body"/>
          </p:nvPr>
        </p:nvSpPr>
        <p:spPr>
          <a:xfrm>
            <a:off x="1297500" y="1567550"/>
            <a:ext cx="7038900" cy="846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Para este segundo apartado de los 3 juegos propuestos por la </a:t>
            </a:r>
            <a:r>
              <a:rPr lang="es"/>
              <a:t>cátedra</a:t>
            </a:r>
            <a:r>
              <a:rPr lang="es"/>
              <a:t> optamos por seleccionar el juego</a:t>
            </a:r>
            <a:r>
              <a:rPr b="1" lang="es"/>
              <a:t> Fill Zone</a:t>
            </a:r>
            <a:r>
              <a:rPr lang="es"/>
              <a:t>. La cantidad de movimientos máximos no la </a:t>
            </a:r>
            <a:r>
              <a:rPr lang="es"/>
              <a:t>contemplamos</a:t>
            </a:r>
            <a:r>
              <a:rPr lang="es"/>
              <a:t>, dado que es lo que queremos optimizar.</a:t>
            </a:r>
            <a:endParaRPr/>
          </a:p>
        </p:txBody>
      </p:sp>
      <p:pic>
        <p:nvPicPr>
          <p:cNvPr id="181" name="Google Shape;181;p19"/>
          <p:cNvPicPr preferRelativeResize="0"/>
          <p:nvPr/>
        </p:nvPicPr>
        <p:blipFill>
          <a:blip r:embed="rId3">
            <a:alphaModFix/>
          </a:blip>
          <a:stretch>
            <a:fillRect/>
          </a:stretch>
        </p:blipFill>
        <p:spPr>
          <a:xfrm>
            <a:off x="3634309" y="2673550"/>
            <a:ext cx="1875375" cy="1831050"/>
          </a:xfrm>
          <a:prstGeom prst="rect">
            <a:avLst/>
          </a:prstGeom>
          <a:noFill/>
          <a:ln>
            <a:noFill/>
          </a:ln>
        </p:spPr>
      </p:pic>
      <p:sp>
        <p:nvSpPr>
          <p:cNvPr id="182" name="Google Shape;18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Implementación</a:t>
            </a:r>
            <a:endParaRPr/>
          </a:p>
        </p:txBody>
      </p:sp>
      <p:pic>
        <p:nvPicPr>
          <p:cNvPr id="188" name="Google Shape;188;p20"/>
          <p:cNvPicPr preferRelativeResize="0"/>
          <p:nvPr/>
        </p:nvPicPr>
        <p:blipFill>
          <a:blip r:embed="rId3">
            <a:alphaModFix/>
          </a:blip>
          <a:stretch>
            <a:fillRect/>
          </a:stretch>
        </p:blipFill>
        <p:spPr>
          <a:xfrm>
            <a:off x="3219450" y="2018300"/>
            <a:ext cx="2705100" cy="1685925"/>
          </a:xfrm>
          <a:prstGeom prst="rect">
            <a:avLst/>
          </a:prstGeom>
          <a:noFill/>
          <a:ln>
            <a:noFill/>
          </a:ln>
        </p:spPr>
      </p:pic>
      <p:sp>
        <p:nvSpPr>
          <p:cNvPr id="189" name="Google Shape;18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Heurísticas</a:t>
            </a:r>
            <a:endParaRPr/>
          </a:p>
        </p:txBody>
      </p:sp>
      <p:sp>
        <p:nvSpPr>
          <p:cNvPr id="195" name="Google Shape;195;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u="sng"/>
              <a:t>Heurística 1:</a:t>
            </a:r>
            <a:r>
              <a:rPr b="1" lang="es"/>
              <a:t> Cantidad de cuadrados que faltan pintar.</a:t>
            </a:r>
            <a:endParaRPr b="1"/>
          </a:p>
          <a:p>
            <a:pPr indent="0" lvl="0" marL="0" rtl="0" algn="l">
              <a:spcBef>
                <a:spcPts val="1200"/>
              </a:spcBef>
              <a:spcAft>
                <a:spcPts val="0"/>
              </a:spcAft>
              <a:buNone/>
            </a:pPr>
            <a:r>
              <a:rPr lang="es"/>
              <a:t>No es admisible. Ejemplo: hay N cuadrados por pintar pero son todos del mismo color.</a:t>
            </a:r>
            <a:endParaRPr b="1" u="sng"/>
          </a:p>
          <a:p>
            <a:pPr indent="0" lvl="0" marL="0" rtl="0" algn="l">
              <a:spcBef>
                <a:spcPts val="1200"/>
              </a:spcBef>
              <a:spcAft>
                <a:spcPts val="0"/>
              </a:spcAft>
              <a:buNone/>
            </a:pPr>
            <a:r>
              <a:t/>
            </a:r>
            <a:endParaRPr b="1" u="sng"/>
          </a:p>
          <a:p>
            <a:pPr indent="0" lvl="0" marL="0" rtl="0" algn="l">
              <a:spcBef>
                <a:spcPts val="1200"/>
              </a:spcBef>
              <a:spcAft>
                <a:spcPts val="0"/>
              </a:spcAft>
              <a:buNone/>
            </a:pPr>
            <a:r>
              <a:rPr b="1" lang="es" u="sng"/>
              <a:t>Heurística 2:</a:t>
            </a:r>
            <a:r>
              <a:rPr b="1" lang="es"/>
              <a:t> </a:t>
            </a:r>
            <a:r>
              <a:rPr b="1" lang="es"/>
              <a:t>Cantidad de colores distintos que hay en el </a:t>
            </a:r>
            <a:r>
              <a:rPr b="1" lang="es"/>
              <a:t>área</a:t>
            </a:r>
            <a:r>
              <a:rPr b="1" lang="es"/>
              <a:t> no pintada del tablero.</a:t>
            </a:r>
            <a:endParaRPr b="1"/>
          </a:p>
          <a:p>
            <a:pPr indent="0" lvl="0" marL="0" rtl="0" algn="l">
              <a:spcBef>
                <a:spcPts val="1200"/>
              </a:spcBef>
              <a:spcAft>
                <a:spcPts val="0"/>
              </a:spcAft>
              <a:buNone/>
            </a:pPr>
            <a:r>
              <a:rPr b="1" lang="es" u="sng"/>
              <a:t>Heurística 3:</a:t>
            </a:r>
            <a:r>
              <a:rPr b="1" lang="es"/>
              <a:t> </a:t>
            </a:r>
            <a:r>
              <a:rPr b="1" lang="es"/>
              <a:t>Cantidad de colores distintos que son vecinos al área pintada del tablero.</a:t>
            </a:r>
            <a:endParaRPr b="1"/>
          </a:p>
          <a:p>
            <a:pPr indent="0" lvl="0" marL="0" rtl="0" algn="l">
              <a:spcBef>
                <a:spcPts val="1200"/>
              </a:spcBef>
              <a:spcAft>
                <a:spcPts val="0"/>
              </a:spcAft>
              <a:buNone/>
            </a:pPr>
            <a:r>
              <a:rPr lang="es"/>
              <a:t>Ambas son </a:t>
            </a:r>
            <a:r>
              <a:rPr lang="es"/>
              <a:t>admisibles pues como mínimo se deberá realizar esa cantidad de pasos para llegar a la solución.</a:t>
            </a:r>
            <a:endParaRPr/>
          </a:p>
          <a:p>
            <a:pPr indent="0" lvl="0" marL="0" rtl="0" algn="l">
              <a:spcBef>
                <a:spcPts val="1200"/>
              </a:spcBef>
              <a:spcAft>
                <a:spcPts val="1200"/>
              </a:spcAft>
              <a:buNone/>
            </a:pPr>
            <a:r>
              <a:t/>
            </a:r>
            <a:endParaRPr/>
          </a:p>
        </p:txBody>
      </p:sp>
      <p:sp>
        <p:nvSpPr>
          <p:cNvPr id="196" name="Google Shape;19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